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91086-A6A3-C477-DF58-64F4AFA8D664}" v="3" dt="2025-01-21T11:19:08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 Whalley" userId="S::abigail.whalley_wearelucidgroup.com#ext#@azcollaboration.onmicrosoft.com::88cd21eb-4010-41a0-b20c-87c012f2b0b0" providerId="AD" clId="Web-{3F891086-A6A3-C477-DF58-64F4AFA8D664}"/>
    <pc:docChg chg="modSld">
      <pc:chgData name="Abigail Whalley" userId="S::abigail.whalley_wearelucidgroup.com#ext#@azcollaboration.onmicrosoft.com::88cd21eb-4010-41a0-b20c-87c012f2b0b0" providerId="AD" clId="Web-{3F891086-A6A3-C477-DF58-64F4AFA8D664}" dt="2025-01-21T11:19:07.505" v="1" actId="1076"/>
      <pc:docMkLst>
        <pc:docMk/>
      </pc:docMkLst>
      <pc:sldChg chg="modSp">
        <pc:chgData name="Abigail Whalley" userId="S::abigail.whalley_wearelucidgroup.com#ext#@azcollaboration.onmicrosoft.com::88cd21eb-4010-41a0-b20c-87c012f2b0b0" providerId="AD" clId="Web-{3F891086-A6A3-C477-DF58-64F4AFA8D664}" dt="2025-01-21T11:19:07.505" v="1" actId="1076"/>
        <pc:sldMkLst>
          <pc:docMk/>
          <pc:sldMk cId="3028036499" sldId="258"/>
        </pc:sldMkLst>
        <pc:picChg chg="mod">
          <ac:chgData name="Abigail Whalley" userId="S::abigail.whalley_wearelucidgroup.com#ext#@azcollaboration.onmicrosoft.com::88cd21eb-4010-41a0-b20c-87c012f2b0b0" providerId="AD" clId="Web-{3F891086-A6A3-C477-DF58-64F4AFA8D664}" dt="2025-01-21T11:19:07.505" v="1" actId="1076"/>
          <ac:picMkLst>
            <pc:docMk/>
            <pc:sldMk cId="3028036499" sldId="258"/>
            <ac:picMk id="3" creationId="{4EE34CC3-D51C-5D4A-7B16-60B8A802E2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62D42-21F7-83E7-63EE-73375911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1A38C-DB2F-4B71-9E3E-9AA7B15F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9608-8973-4196-8108-014B0CE018D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2BFB6-8200-6A50-1231-6D62BA5E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EF779-93E4-49BF-0081-E58EAEBA2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30F8-40C9-43AD-AADE-79159467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1F85D-1261-7E8D-A5D1-E8432F24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4AB43-99E3-92B5-1BDE-77241BA3E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544A7-69C1-158E-753C-5E62BC420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299608-8973-4196-8108-014B0CE018D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E81C2-E21D-98A5-E893-38F5059D8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8F99B-FE52-D7A6-6207-FECB5FBE6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7130F8-40C9-43AD-AADE-79159467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8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DE9899-4130-4FB5-1AD8-59E7BAE1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crosstalk in modulating the </a:t>
            </a:r>
            <a:br>
              <a:rPr lang="en-GB"/>
            </a:br>
            <a:r>
              <a:rPr lang="en-GB"/>
              <a:t>immune response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71DB6-261D-BA1D-4611-683A28AE4B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1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8B4D92-5C8B-5131-4CAB-BE93310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 2 inflammation contributes to airway epithelial </a:t>
            </a:r>
            <a:br>
              <a:rPr lang="en-GB"/>
            </a:br>
            <a:r>
              <a:rPr lang="en-GB"/>
              <a:t>barrier dysfunction through diverse mechanisms</a:t>
            </a:r>
            <a:r>
              <a:rPr lang="en-GB" baseline="30000"/>
              <a:t>1,2</a:t>
            </a:r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2EF77-4865-45CC-34B8-5D1BAD175F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11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F3C871-A1F4-8E70-5A08-19B3EB47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Eosinophil extracellular traps drive asthma progression </a:t>
            </a:r>
            <a:br>
              <a:rPr lang="en-GB"/>
            </a:br>
            <a:r>
              <a:rPr lang="en-GB"/>
              <a:t>through neuro-immune signals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1F9C3-8B39-97E7-8FA3-B88CE4BA65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66B20D-85A3-4EDC-6FB3-FA7B9E58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Epithelial barrier disruption is a common feature across </a:t>
            </a:r>
            <a:br>
              <a:rPr lang="en-US"/>
            </a:br>
            <a:r>
              <a:rPr lang="en-US"/>
              <a:t>multiple Type 2-mediated inflammatory diseases</a:t>
            </a:r>
            <a:r>
              <a:rPr lang="en-US" baseline="30000"/>
              <a:t>1–6</a:t>
            </a:r>
            <a:r>
              <a:rPr lang="en-US"/>
              <a:t>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2C5F5-393A-7E69-E83A-C589056975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2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73053F-580D-E25D-CFA9-774E81E2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acts at a physical barrier and </a:t>
            </a:r>
            <a:br>
              <a:rPr lang="en-GB"/>
            </a:br>
            <a:r>
              <a:rPr lang="en-GB"/>
              <a:t>coordinates the immune response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E34CC3-D51C-5D4A-7B16-60B8A802E2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3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7EA6BD-F914-230D-BBFC-47D8F596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is a first point of contact for </a:t>
            </a:r>
            <a:br>
              <a:rPr lang="en-GB"/>
            </a:br>
            <a:r>
              <a:rPr lang="en-GB"/>
              <a:t>environmental exposures</a:t>
            </a:r>
            <a:r>
              <a:rPr lang="en-GB" baseline="30000"/>
              <a:t>1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942DA-CFD5-924F-1DCE-67205C73F4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3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EB3DB6-E999-EAC4-6308-33584F03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Immunological mechanisms underlying allergic sensitisation</a:t>
            </a:r>
            <a:r>
              <a:rPr lang="en-US" baseline="30000"/>
              <a:t>1–3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2A892-29DB-2B78-D1CA-D876AE3CA4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2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8703C4-6CF2-9482-DD9E-88984069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Immunological mechanisms underlying allergic sensitisation </a:t>
            </a:r>
            <a:br>
              <a:rPr lang="en-GB"/>
            </a:br>
            <a:r>
              <a:rPr lang="en-GB" dirty="0"/>
              <a:t>in asthma</a:t>
            </a:r>
            <a:r>
              <a:rPr lang="en-GB" baseline="30000" dirty="0"/>
              <a:t>1</a:t>
            </a:r>
            <a:r>
              <a:rPr lang="en-US" baseline="30000" dirty="0"/>
              <a:t>–</a:t>
            </a:r>
            <a:r>
              <a:rPr lang="en-GB" baseline="30000" dirty="0">
                <a:sym typeface="Symbol" panose="05050102010706020507" pitchFamily="18" charset="2"/>
              </a:rPr>
              <a:t>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FEBD5-1FD4-711F-5E7F-CC297704BA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0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3E8A05-A508-BFB8-6015-A2C0120E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There are complex, heterogeneous and coexisting mechanisms </a:t>
            </a:r>
            <a:br>
              <a:rPr lang="en-GB"/>
            </a:br>
            <a:r>
              <a:rPr lang="en-GB"/>
              <a:t>in severe asthma</a:t>
            </a:r>
            <a:r>
              <a:rPr lang="en-GB" baseline="30000"/>
              <a:t>1,2</a:t>
            </a:r>
            <a:endParaRPr lang="en-GB" baseline="30000" dirty="0">
              <a:solidFill>
                <a:schemeClr val="tx1"/>
              </a:solidFill>
              <a:highlight>
                <a:srgbClr val="FFFF00"/>
              </a:highlight>
              <a:ea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E6626-ECE1-AA09-F5DF-49FE2F2802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1ECECC-E90A-473D-6AA4-95C63DE3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IL-33 is a cytokine central to the regulation of </a:t>
            </a:r>
            <a:b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</a:b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Type 2 immunity</a:t>
            </a:r>
            <a:r>
              <a:rPr kumimoji="0" lang="en-GB" sz="26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1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7CC5B2-87AF-1847-0343-A77A1ED541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7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C2D043-566C-4C0C-7789-9EE42C81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TSLP is a cytokine central to the regulation of inflammation </a:t>
            </a:r>
            <a:br>
              <a:rPr lang="en-GB" noProof="0"/>
            </a:br>
            <a:r>
              <a:rPr lang="en-GB" noProof="0"/>
              <a:t>in asthma</a:t>
            </a:r>
            <a:r>
              <a:rPr lang="en-GB" baseline="30000" noProof="0"/>
              <a:t>1,2</a:t>
            </a:r>
            <a:endParaRPr lang="en-GB" baseline="300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E1D33-C939-9665-50E8-ACF98543C0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64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8" ma:contentTypeDescription="Create a new document." ma:contentTypeScope="" ma:versionID="3ad194e439fd80adb0d5a55e2079ecfd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043141fc173ae9909d91648a170d1527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ee89e71-04cd-405e-9ca3-99e020c1694d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6436B-FD4C-4F1E-88CA-6FC71BB869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56295-c29e-4898-8136-a54736c65b82"/>
    <ds:schemaRef ds:uri="82d58f64-ac48-4d4d-892d-553fd5842fa2"/>
    <ds:schemaRef ds:uri="0045b12c-ac5e-48dd-9a19-1f18f2481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10FA77-E579-4580-AB54-3B9A041E034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DE3288A-3BC3-4181-9F27-468C96DC75F0}">
  <ds:schemaRefs>
    <ds:schemaRef ds:uri="http://schemas.microsoft.com/office/2006/metadata/properties"/>
    <ds:schemaRef ds:uri="http://schemas.microsoft.com/office/infopath/2007/PartnerControls"/>
    <ds:schemaRef ds:uri="82d58f64-ac48-4d4d-892d-553fd5842fa2"/>
    <ds:schemaRef ds:uri="44a56295-c29e-4898-8136-a54736c65b82"/>
  </ds:schemaRefs>
</ds:datastoreItem>
</file>

<file path=customXml/itemProps4.xml><?xml version="1.0" encoding="utf-8"?>
<ds:datastoreItem xmlns:ds="http://schemas.openxmlformats.org/officeDocument/2006/customXml" ds:itemID="{3938920F-333F-4964-A745-78A1CD7049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Epithelial crosstalk in modulating the  immune response</vt:lpstr>
      <vt:lpstr>Epithelial barrier disruption is a common feature across  multiple Type 2-mediated inflammatory diseases1–6 </vt:lpstr>
      <vt:lpstr>The airway epithelium acts at a physical barrier and  coordinates the immune response</vt:lpstr>
      <vt:lpstr>The airway epithelium is a first point of contact for  environmental exposures1</vt:lpstr>
      <vt:lpstr>Immunological mechanisms underlying allergic sensitisation1–3</vt:lpstr>
      <vt:lpstr>Immunological mechanisms underlying allergic sensitisation  in asthma1–3</vt:lpstr>
      <vt:lpstr>There are complex, heterogeneous and coexisting mechanisms  in severe asthma1,2</vt:lpstr>
      <vt:lpstr>IL-33 is a cytokine central to the regulation of  Type 2 immunity1</vt:lpstr>
      <vt:lpstr>TSLP is a cytokine central to the regulation of inflammation  in asthma1,2</vt:lpstr>
      <vt:lpstr>Type 2 inflammation contributes to airway epithelial  barrier dysfunction through diverse mechanisms1,2</vt:lpstr>
      <vt:lpstr>Eosinophil extracellular traps drive asthma progression  through neuro-immune signals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Helios Medical Communications</dc:creator>
  <cp:lastModifiedBy>Helios Medical Communications</cp:lastModifiedBy>
  <cp:revision>3</cp:revision>
  <dcterms:created xsi:type="dcterms:W3CDTF">2025-01-13T13:17:25Z</dcterms:created>
  <dcterms:modified xsi:type="dcterms:W3CDTF">2025-01-21T11:19:14Z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MediaServiceImageTags">
    <vt:lpwstr/>
  </property>
</Properties>
</file>